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1543BB-5AFE-4C47-9965-CA06B22AC37F}"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0F0F2F-B604-43AC-A73C-CA686006956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1543BB-5AFE-4C47-9965-CA06B22AC37F}"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0F0F2F-B604-43AC-A73C-CA686006956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1500174"/>
            <a:ext cx="7772400" cy="1470025"/>
          </a:xfrm>
        </p:spPr>
        <p:txBody>
          <a:bodyPr>
            <a:normAutofit fontScale="90000"/>
          </a:bodyPr>
          <a:lstStyle/>
          <a:p>
            <a:r>
              <a:rPr lang="ar-IQ" dirty="0" err="1" smtClean="0"/>
              <a:t>الاوعية</a:t>
            </a:r>
            <a:r>
              <a:rPr lang="ar-IQ" dirty="0" smtClean="0"/>
              <a:t> الدموية </a:t>
            </a:r>
            <a:br>
              <a:rPr lang="ar-IQ" dirty="0" smtClean="0"/>
            </a:br>
            <a:r>
              <a:rPr lang="ar-IQ" dirty="0" smtClean="0"/>
              <a:t/>
            </a:r>
            <a:br>
              <a:rPr lang="ar-IQ" dirty="0" smtClean="0"/>
            </a:br>
            <a:r>
              <a:rPr lang="ar-IQ" dirty="0" err="1" smtClean="0"/>
              <a:t>أ</a:t>
            </a:r>
            <a:r>
              <a:rPr lang="ar-IQ" dirty="0" smtClean="0"/>
              <a:t>.د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الأوعية الدموية</a:t>
            </a:r>
            <a:endParaRPr lang="ar-IQ" dirty="0"/>
          </a:p>
        </p:txBody>
      </p:sp>
      <p:sp>
        <p:nvSpPr>
          <p:cNvPr id="3" name="عنصر نائب للمحتوى 2"/>
          <p:cNvSpPr>
            <a:spLocks noGrp="1"/>
          </p:cNvSpPr>
          <p:nvPr>
            <p:ph idx="1"/>
          </p:nvPr>
        </p:nvSpPr>
        <p:spPr>
          <a:xfrm>
            <a:off x="457200" y="1357298"/>
            <a:ext cx="8229600" cy="5143536"/>
          </a:xfrm>
        </p:spPr>
        <p:txBody>
          <a:bodyPr>
            <a:normAutofit fontScale="77500" lnSpcReduction="20000"/>
          </a:bodyPr>
          <a:lstStyle/>
          <a:p>
            <a:pPr algn="just">
              <a:buNone/>
            </a:pPr>
            <a:r>
              <a:rPr lang="ar-IQ" b="1" dirty="0">
                <a:latin typeface="Simplified Arabic" pitchFamily="18" charset="-78"/>
                <a:cs typeface="Simplified Arabic" pitchFamily="18" charset="-78"/>
              </a:rPr>
              <a:t>تعتبر هي الجزء المكمل للجهاز الدوري حيث يتكون من القلب والأوعية الدموية وكلا الاثنان يعملان علي تسهيل حركة سريان الدم بالجسم حيث يقوم القلب بضخ الدم والأوعية الدموية تستقبل هذا الدم لتقو بتوزيعه علي جميع أنسجة الجسم ثم تعود </a:t>
            </a:r>
            <a:r>
              <a:rPr lang="ar-IQ" b="1" dirty="0" err="1">
                <a:latin typeface="Simplified Arabic" pitchFamily="18" charset="-78"/>
                <a:cs typeface="Simplified Arabic" pitchFamily="18" charset="-78"/>
              </a:rPr>
              <a:t>به</a:t>
            </a:r>
            <a:r>
              <a:rPr lang="ar-IQ" b="1" dirty="0">
                <a:latin typeface="Simplified Arabic" pitchFamily="18" charset="-78"/>
                <a:cs typeface="Simplified Arabic" pitchFamily="18" charset="-78"/>
              </a:rPr>
              <a:t> مرة أخري للقلب استكملا للدورة الدموية , وتختلف الأوعية الدموية من حيث تركيبها ووظيفة كلا منها . وتسمي الأوعية الدموية التي تحمل الدم من القلب بشرايين وتتفرع هذه الشرايين إلي شريانان التي تنقسم بدورها إلي الشعيرات الدموية الشريانية وهذه الشعيرات هي التي تكون شبكة دموية بين خلايا أنسجة الجسم . وبعد عملية الأكسدة في الأنسجة يتجمع الدم بواسطة مجموعة أخري من الشعيرات وتسمي الشعيرات الوريدية وهذه الشعيرات تتحد لتكون </a:t>
            </a:r>
            <a:r>
              <a:rPr lang="ar-IQ" b="1" dirty="0" err="1">
                <a:latin typeface="Simplified Arabic" pitchFamily="18" charset="-78"/>
                <a:cs typeface="Simplified Arabic" pitchFamily="18" charset="-78"/>
              </a:rPr>
              <a:t>الوريدات</a:t>
            </a:r>
            <a:r>
              <a:rPr lang="ar-IQ" b="1" dirty="0">
                <a:latin typeface="Simplified Arabic" pitchFamily="18" charset="-78"/>
                <a:cs typeface="Simplified Arabic" pitchFamily="18" charset="-78"/>
              </a:rPr>
              <a:t> التي تتجمع لتكون الأوردة التي تعود بالدم إلي القلب إلا أن بعض الأوردة لا يوصل الدم مباشرة إلي القلب وتسمي بالأوردة </a:t>
            </a:r>
            <a:r>
              <a:rPr lang="ar-IQ" b="1" dirty="0" err="1">
                <a:latin typeface="Simplified Arabic" pitchFamily="18" charset="-78"/>
                <a:cs typeface="Simplified Arabic" pitchFamily="18" charset="-78"/>
              </a:rPr>
              <a:t>البابية</a:t>
            </a:r>
            <a:r>
              <a:rPr lang="ar-IQ" b="1" dirty="0">
                <a:latin typeface="Simplified Arabic" pitchFamily="18" charset="-78"/>
                <a:cs typeface="Simplified Arabic" pitchFamily="18" charset="-78"/>
              </a:rPr>
              <a:t> وإذا انتهي بالكبد يسمي بالوريد الكبدي وإذا أنتهي بالكلية يسمي بالوريد الباب الكلوي وتجدر الإشارة إلي أن الأوردة </a:t>
            </a:r>
            <a:r>
              <a:rPr lang="ar-IQ" b="1" dirty="0" err="1">
                <a:latin typeface="Simplified Arabic" pitchFamily="18" charset="-78"/>
                <a:cs typeface="Simplified Arabic" pitchFamily="18" charset="-78"/>
              </a:rPr>
              <a:t>البابية</a:t>
            </a:r>
            <a:r>
              <a:rPr lang="ar-IQ" b="1" dirty="0">
                <a:latin typeface="Simplified Arabic" pitchFamily="18" charset="-78"/>
                <a:cs typeface="Simplified Arabic" pitchFamily="18" charset="-78"/>
              </a:rPr>
              <a:t> تبتدئ بشعيرات دموية وتنتهي أيضا بتلك الشعيرات ثم يخرج من هذا العضو بواسطة وريد أخر ذاهب إلي القلب وجميع الشرايين بالجسم تحمل دم مؤكسد عدا الشريان الرئوي </a:t>
            </a:r>
            <a:r>
              <a:rPr lang="ar-IQ" b="1" dirty="0" smtClean="0">
                <a:latin typeface="Simplified Arabic" pitchFamily="18" charset="-78"/>
                <a:cs typeface="Simplified Arabic" pitchFamily="18" charset="-78"/>
              </a:rPr>
              <a:t>وفروعه</a:t>
            </a:r>
            <a:endParaRPr lang="ar-IQ"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Autofit/>
          </a:bodyPr>
          <a:lstStyle/>
          <a:p>
            <a:pPr algn="just">
              <a:buNone/>
            </a:pPr>
            <a:r>
              <a:rPr lang="ar-IQ" sz="2500" b="1" dirty="0">
                <a:latin typeface="Simplified Arabic" pitchFamily="18" charset="-78"/>
                <a:cs typeface="Simplified Arabic" pitchFamily="18" charset="-78"/>
              </a:rPr>
              <a:t>وتتميز الشرايين بسمك الطبقة العضلية في جدارها فنجدها تتكون من أربعة طبقات كالتالي : نسيج ضام ثم عضلات ناعمة , نسيج مطاط ثم طبقة وعائية ملساء بينما الأوردة تتكون من ثلاث طبقات فقط </a:t>
            </a:r>
            <a:r>
              <a:rPr lang="ar-IQ" sz="2500" b="1" dirty="0" err="1">
                <a:latin typeface="Simplified Arabic" pitchFamily="18" charset="-78"/>
                <a:cs typeface="Simplified Arabic" pitchFamily="18" charset="-78"/>
              </a:rPr>
              <a:t>وبها</a:t>
            </a:r>
            <a:r>
              <a:rPr lang="ar-IQ" sz="2500" b="1" dirty="0">
                <a:latin typeface="Simplified Arabic" pitchFamily="18" charset="-78"/>
                <a:cs typeface="Simplified Arabic" pitchFamily="18" charset="-78"/>
              </a:rPr>
              <a:t> صمامات داخلية تسمح بتحرك الدم في أنجاه واحد وتتميز أيضا الشرايين بأنها أكثر تحملا من الأوردة إلا أن الأوردة أدق من الشرايين وأقل سمكا , ونلاحظ أيضا أن الشعيرات الدموية صغيرة جدا وتقوم بمهمة إمداد خلايا الجسم بالغذاء والأكسجين وتخليصها من نواتج عمليات الأكسدة . وتعتبر الشعيرات الدموية أهم جزء وظيفي للدورة الدموية حيث يتم من خلالها تبادل الغازات نظرا لطبيعة تكوينها من طبقة واحدة رقيقة ويختلف عددها في مختلف فهي تزيد في الأنسجة التي يزيد فيها التمثيل الغذائي كما يختلف ضغط الدم في مختلف الشعيرات الدموية حيث يتراوح ما بين 8_ 40 مم </a:t>
            </a:r>
            <a:r>
              <a:rPr lang="ar-IQ" sz="2500" b="1" dirty="0" err="1">
                <a:latin typeface="Simplified Arabic" pitchFamily="18" charset="-78"/>
                <a:cs typeface="Simplified Arabic" pitchFamily="18" charset="-78"/>
              </a:rPr>
              <a:t>زئبق</a:t>
            </a:r>
            <a:r>
              <a:rPr lang="ar-IQ" sz="2500" b="1" dirty="0">
                <a:latin typeface="Simplified Arabic" pitchFamily="18" charset="-78"/>
                <a:cs typeface="Simplified Arabic" pitchFamily="18" charset="-78"/>
              </a:rPr>
              <a:t> كما إن ضغط الدم لا يتساوى في الشعيرة الواحدة حيث يزيد في الجهة الشريانية ويقل في الجهة الوريدية . وفي أثناء الراحة تعمل بعض الشعيرات أما الباقي فيعمل أثناء النشاط البدني وتتفتح ويزيد سريان الدم الموضعي حيث ثبت أن 1مم2 من مساحة العضلة الهيكلية تعمل </a:t>
            </a:r>
            <a:r>
              <a:rPr lang="ar-IQ" sz="2500" b="1" dirty="0" err="1">
                <a:latin typeface="Simplified Arabic" pitchFamily="18" charset="-78"/>
                <a:cs typeface="Simplified Arabic" pitchFamily="18" charset="-78"/>
              </a:rPr>
              <a:t>به</a:t>
            </a:r>
            <a:r>
              <a:rPr lang="ar-IQ" sz="2500" b="1" dirty="0">
                <a:latin typeface="Simplified Arabic" pitchFamily="18" charset="-78"/>
                <a:cs typeface="Simplified Arabic" pitchFamily="18" charset="-78"/>
              </a:rPr>
              <a:t> 35 _ 85 شعيرة أثناء الراحة بينما يزيد أثناء النشاط البدني ليصل إلي 2500 _ 3000 شعيرة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إمداد العضلات بالدم </a:t>
            </a:r>
            <a:endParaRPr lang="ar-IQ" dirty="0"/>
          </a:p>
        </p:txBody>
      </p:sp>
      <p:sp>
        <p:nvSpPr>
          <p:cNvPr id="3" name="عنصر نائب للمحتوى 2"/>
          <p:cNvSpPr>
            <a:spLocks noGrp="1"/>
          </p:cNvSpPr>
          <p:nvPr>
            <p:ph idx="1"/>
          </p:nvPr>
        </p:nvSpPr>
        <p:spPr>
          <a:xfrm>
            <a:off x="457200" y="1600200"/>
            <a:ext cx="8229600" cy="4757758"/>
          </a:xfrm>
        </p:spPr>
        <p:txBody>
          <a:bodyPr>
            <a:normAutofit fontScale="85000" lnSpcReduction="20000"/>
          </a:bodyPr>
          <a:lstStyle/>
          <a:p>
            <a:pPr algn="just">
              <a:buNone/>
            </a:pPr>
            <a:r>
              <a:rPr lang="ar-IQ" b="1" dirty="0" smtClean="0">
                <a:latin typeface="Simplified Arabic" pitchFamily="18" charset="-78"/>
                <a:cs typeface="Simplified Arabic" pitchFamily="18" charset="-78"/>
              </a:rPr>
              <a:t>أثناء </a:t>
            </a:r>
            <a:r>
              <a:rPr lang="ar-IQ" b="1" dirty="0">
                <a:latin typeface="Simplified Arabic" pitchFamily="18" charset="-78"/>
                <a:cs typeface="Simplified Arabic" pitchFamily="18" charset="-78"/>
              </a:rPr>
              <a:t>النشاط البدني يزيد سريان الدم تبعا لزيادة شدة الحمل البدني حيث يمكن أن يصل من20 _ 30 مرة أزيد من سريان الدم أثناء الراحة ويبلغ مجموع الدم من الفرد إلي الفرد الغير مدرب أكثر من 20لتر/ </a:t>
            </a:r>
            <a:r>
              <a:rPr lang="ar-IQ" b="1" dirty="0" err="1">
                <a:latin typeface="Simplified Arabic" pitchFamily="18" charset="-78"/>
                <a:cs typeface="Simplified Arabic" pitchFamily="18" charset="-78"/>
              </a:rPr>
              <a:t>ق</a:t>
            </a:r>
            <a:r>
              <a:rPr lang="ar-IQ" b="1" dirty="0">
                <a:latin typeface="Simplified Arabic" pitchFamily="18" charset="-78"/>
                <a:cs typeface="Simplified Arabic" pitchFamily="18" charset="-78"/>
              </a:rPr>
              <a:t> عند العمل العضلي الذي تشترك فيه 2/3 عضلات الجسم أي حوالي 20كجم من الكتلة العضلية فأن معدل سريان الدم يبلغ حوالي 100 مل لتر دم ويساعد علي زياد الإمداد بالدم أثناء العمل العضلي وجود شبكة غنية بالشعيرات الدموية حيث تساعد في توصيل كمية أكبر من </a:t>
            </a:r>
            <a:r>
              <a:rPr lang="ar-IQ" b="1" dirty="0" err="1">
                <a:latin typeface="Simplified Arabic" pitchFamily="18" charset="-78"/>
                <a:cs typeface="Simplified Arabic" pitchFamily="18" charset="-78"/>
              </a:rPr>
              <a:t>الأكجسين</a:t>
            </a:r>
            <a:r>
              <a:rPr lang="ar-IQ" b="1" dirty="0">
                <a:latin typeface="Simplified Arabic" pitchFamily="18" charset="-78"/>
                <a:cs typeface="Simplified Arabic" pitchFamily="18" charset="-78"/>
              </a:rPr>
              <a:t> والغذاء للعضلة وكذا في التخلص من فضلات الطاقة وعند الانقباض العضلي المتحرك بشدة مرتفعة ينخفض سريان الدم في العضلات بصورة كبيرة ويختفي سريان الدم في العضلة إذا زادة قوة الانقباض العضلي الثابت عن 60_ 70 % من القوة العظمي ولذا فأن العمل العضلي الإيقاعي يلعب دورا هاما في عملية الضخ العضلي لزيادة عودة الدم إلي القلب أثناء العمل العضلي .</a:t>
            </a: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526</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الاوعية الدموية   أ.د ياسين حبيب عزال</vt:lpstr>
      <vt:lpstr>الأوعية الدموية</vt:lpstr>
      <vt:lpstr>الشريحة 3</vt:lpstr>
      <vt:lpstr>إمداد العضلات بالدم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الاوعية الدموية   أ.د فلاح مهدي عبود</dc:title>
  <dc:creator>د. فلاح</dc:creator>
  <cp:lastModifiedBy>mustafa</cp:lastModifiedBy>
  <cp:revision>2</cp:revision>
  <dcterms:created xsi:type="dcterms:W3CDTF">2018-12-11T16:17:00Z</dcterms:created>
  <dcterms:modified xsi:type="dcterms:W3CDTF">2011-12-29T23:36:24Z</dcterms:modified>
</cp:coreProperties>
</file>